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anrope"/>
      <p:regular r:id="rId32"/>
      <p:bold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anrope-bold.fntdata"/><Relationship Id="rId10" Type="http://schemas.openxmlformats.org/officeDocument/2006/relationships/slide" Target="slides/slide5.xml"/><Relationship Id="rId32" Type="http://schemas.openxmlformats.org/officeDocument/2006/relationships/font" Target="fonts/Manrope-regular.fntdata"/><Relationship Id="rId13" Type="http://schemas.openxmlformats.org/officeDocument/2006/relationships/slide" Target="slides/slide8.xml"/><Relationship Id="rId35" Type="http://schemas.openxmlformats.org/officeDocument/2006/relationships/font" Target="fonts/RobotoMono-bold.fntdata"/><Relationship Id="rId12" Type="http://schemas.openxmlformats.org/officeDocument/2006/relationships/slide" Target="slides/slide7.xml"/><Relationship Id="rId34" Type="http://schemas.openxmlformats.org/officeDocument/2006/relationships/font" Target="fonts/RobotoMono-regular.fntdata"/><Relationship Id="rId15" Type="http://schemas.openxmlformats.org/officeDocument/2006/relationships/slide" Target="slides/slide10.xml"/><Relationship Id="rId37" Type="http://schemas.openxmlformats.org/officeDocument/2006/relationships/font" Target="fonts/RobotoMono-boldItalic.fntdata"/><Relationship Id="rId14" Type="http://schemas.openxmlformats.org/officeDocument/2006/relationships/slide" Target="slides/slide9.xml"/><Relationship Id="rId36"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63f834f06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63f834f06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63f834f06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63f834f06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7616b1d3c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7616b1d3c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7616b1d3c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7616b1d3c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616b1d3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7616b1d3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7616b1d3c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7616b1d3c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616b1d3c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7616b1d3c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7616b1d3c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7616b1d3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7616b1d3c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7616b1d3c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7616b1d3c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7616b1d3c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63f834f0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63f834f06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616b1d3c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7616b1d3c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7616b1d3c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7616b1d3c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616b1d3c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7616b1d3c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7616b1d3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7616b1d3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63f834f0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63f834f0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63f834f06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63f834f06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63f834f06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63f834f06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3f834f06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63f834f06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3f834f0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63f834f0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63f834f06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63f834f06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rive.google.com/drive/folders/1L6rfXshriaO7En04UUOmXswAVxROdeOf?usp=drive_lin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200"/>
              <a:t>Assessing Climate Resiliency in Agricultural Production</a:t>
            </a:r>
            <a:endParaRPr b="1" sz="32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i="1" lang="en"/>
              <a:t>MH &amp; MP</a:t>
            </a:r>
            <a:br>
              <a:rPr b="1" i="1" lang="en"/>
            </a:br>
            <a:r>
              <a:rPr b="1" i="1" lang="en"/>
              <a:t>2019 - 2023</a:t>
            </a:r>
            <a:endParaRPr b="1"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2"/>
          <p:cNvPicPr preferRelativeResize="0"/>
          <p:nvPr/>
        </p:nvPicPr>
        <p:blipFill>
          <a:blip r:embed="rId3">
            <a:alphaModFix/>
          </a:blip>
          <a:stretch>
            <a:fillRect/>
          </a:stretch>
        </p:blipFill>
        <p:spPr>
          <a:xfrm>
            <a:off x="303913" y="0"/>
            <a:ext cx="853617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INSIGHTS</a:t>
            </a:r>
            <a:endParaRPr b="1"/>
          </a:p>
        </p:txBody>
      </p:sp>
      <p:sp>
        <p:nvSpPr>
          <p:cNvPr id="112" name="Google Shape;11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Clr>
                <a:schemeClr val="dk1"/>
              </a:buClr>
              <a:buSzPts val="1500"/>
              <a:buChar char="●"/>
            </a:pPr>
            <a:r>
              <a:rPr b="1" lang="en" sz="1500">
                <a:solidFill>
                  <a:schemeClr val="dk1"/>
                </a:solidFill>
              </a:rPr>
              <a:t>Temperature Variation</a:t>
            </a:r>
            <a:endParaRPr b="1"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2019 stands out as a peak temperature year, with values higher than subsequent years.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A gradual rise in average annual temperature is visible across Solapur, Ratnagiri, Pune, Sindhudurg, and Thane over the years.</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Rainfall Trends</a:t>
            </a:r>
            <a:endParaRPr b="1"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Rainfall patterns show noticeable interannual variability, with some years experiencing significantly higher rainfall than the long-term average, particularly in districts like Ratnagiri and Sindhudurg.</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A decline in annual rainfall is seen in districts such as Solapur and Kolhapur during the latter years, suggesting possible emerging dry trends.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A noticeable drop in annual rainfall is seen in 2021 across most districts, compared to preceding years.</a:t>
            </a:r>
            <a:endParaRPr sz="1500">
              <a:solidFill>
                <a:schemeClr val="dk1"/>
              </a:solidFill>
            </a:endParaRPr>
          </a:p>
          <a:p>
            <a:pPr indent="0" lvl="0" marL="914400" rtl="0" algn="l">
              <a:spcBef>
                <a:spcPts val="1200"/>
              </a:spcBef>
              <a:spcAft>
                <a:spcPts val="1200"/>
              </a:spcAft>
              <a:buNone/>
            </a:pPr>
            <a:r>
              <a:t/>
            </a:r>
            <a:endParaRPr b="1"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4"/>
          <p:cNvSpPr txBox="1"/>
          <p:nvPr>
            <p:ph type="title"/>
          </p:nvPr>
        </p:nvSpPr>
        <p:spPr>
          <a:xfrm>
            <a:off x="3704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CROP PERFORMANCE ANALYSIS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Data Cleaning Strategy</a:t>
            </a:r>
            <a:endParaRPr/>
          </a:p>
        </p:txBody>
      </p:sp>
      <p:sp>
        <p:nvSpPr>
          <p:cNvPr id="123" name="Google Shape;123;p25"/>
          <p:cNvSpPr txBox="1"/>
          <p:nvPr>
            <p:ph idx="1" type="body"/>
          </p:nvPr>
        </p:nvSpPr>
        <p:spPr>
          <a:xfrm>
            <a:off x="311700" y="1082000"/>
            <a:ext cx="8520600" cy="394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Data Source</a:t>
            </a:r>
            <a:endParaRPr>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NDVI data obtained from MODIS MOD13Q1 satellite product via Google Earth Engine (GEE).</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NDVI (Normalized Difference Vegetation Index) is a reliable proxy to assess vegetation health and crop vigor.</a:t>
            </a:r>
            <a:endParaRPr sz="13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Seasonal Classification</a:t>
            </a:r>
            <a:endParaRPr>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Crop seasons split into Kharif (June–September) and Rabi (October–March) to align with regional cropping calendars.</a:t>
            </a:r>
            <a:endParaRPr sz="13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Handling Missing Data</a:t>
            </a:r>
            <a:endParaRPr>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Missing NDVI values due to data gaps were imputed using a Random Forest regression model trained on available NDVI and climate features.</a:t>
            </a:r>
            <a:endParaRPr sz="13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Seasonal and Monthly Aggregation</a:t>
            </a:r>
            <a:endParaRPr>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NDVI and climate data were aggregated at monthly and seasonal scales to capture relevant trends.</a:t>
            </a:r>
            <a:endParaRPr sz="13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Anomaly Calculation</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 NDVI anomalies were calculated by subtracting long-term baseline NDVI averages from observed values to highlight deviations linked to climate or crop stress.</a:t>
            </a:r>
            <a:endParaRPr sz="13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6"/>
          <p:cNvPicPr preferRelativeResize="0"/>
          <p:nvPr/>
        </p:nvPicPr>
        <p:blipFill>
          <a:blip r:embed="rId3">
            <a:alphaModFix/>
          </a:blip>
          <a:stretch>
            <a:fillRect/>
          </a:stretch>
        </p:blipFill>
        <p:spPr>
          <a:xfrm>
            <a:off x="955400" y="175875"/>
            <a:ext cx="7233200" cy="4326450"/>
          </a:xfrm>
          <a:prstGeom prst="rect">
            <a:avLst/>
          </a:prstGeom>
          <a:noFill/>
          <a:ln>
            <a:noFill/>
          </a:ln>
        </p:spPr>
      </p:pic>
      <p:sp>
        <p:nvSpPr>
          <p:cNvPr id="129" name="Google Shape;129;p26"/>
          <p:cNvSpPr/>
          <p:nvPr/>
        </p:nvSpPr>
        <p:spPr>
          <a:xfrm>
            <a:off x="1293850" y="2693975"/>
            <a:ext cx="728100" cy="1691100"/>
          </a:xfrm>
          <a:prstGeom prst="roundRect">
            <a:avLst>
              <a:gd fmla="val 16667" name="adj"/>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130" name="Google Shape;130;p26"/>
          <p:cNvSpPr/>
          <p:nvPr/>
        </p:nvSpPr>
        <p:spPr>
          <a:xfrm>
            <a:off x="4734325" y="744350"/>
            <a:ext cx="728100" cy="1691100"/>
          </a:xfrm>
          <a:prstGeom prst="roundRect">
            <a:avLst>
              <a:gd fmla="val 16667" name="adj"/>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131" name="Google Shape;131;p26"/>
          <p:cNvSpPr/>
          <p:nvPr/>
        </p:nvSpPr>
        <p:spPr>
          <a:xfrm>
            <a:off x="1293850" y="744350"/>
            <a:ext cx="728100" cy="16911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132" name="Google Shape;132;p26"/>
          <p:cNvSpPr/>
          <p:nvPr/>
        </p:nvSpPr>
        <p:spPr>
          <a:xfrm>
            <a:off x="4734325" y="2634725"/>
            <a:ext cx="728100" cy="16911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133" name="Google Shape;133;p26"/>
          <p:cNvSpPr txBox="1"/>
          <p:nvPr/>
        </p:nvSpPr>
        <p:spPr>
          <a:xfrm>
            <a:off x="1047500" y="4549300"/>
            <a:ext cx="7141200" cy="39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i="1" lang="en" sz="1100">
                <a:solidFill>
                  <a:schemeClr val="dk2"/>
                </a:solidFill>
              </a:rPr>
              <a:t>In 2019, with higher temperature and rainfall, SB and PA showed lower NDVI, while GM and WH remained more resilient with higher NDVI.</a:t>
            </a:r>
            <a:endParaRPr i="1" sz="1100">
              <a:solidFill>
                <a:schemeClr val="dk2"/>
              </a:solidFill>
            </a:endParaRPr>
          </a:p>
          <a:p>
            <a:pPr indent="0" lvl="0" marL="0" rtl="0" algn="ctr">
              <a:spcBef>
                <a:spcPts val="1200"/>
              </a:spcBef>
              <a:spcAft>
                <a:spcPts val="0"/>
              </a:spcAft>
              <a:buNone/>
            </a:pPr>
            <a:r>
              <a:t/>
            </a:r>
            <a:endParaRPr i="1" sz="1100">
              <a:solidFill>
                <a:schemeClr val="dk2"/>
              </a:solidFill>
            </a:endParaRPr>
          </a:p>
        </p:txBody>
      </p:sp>
      <p:sp>
        <p:nvSpPr>
          <p:cNvPr id="134" name="Google Shape;134;p26"/>
          <p:cNvSpPr txBox="1"/>
          <p:nvPr/>
        </p:nvSpPr>
        <p:spPr>
          <a:xfrm>
            <a:off x="3008600" y="4936825"/>
            <a:ext cx="616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7"/>
          <p:cNvPicPr preferRelativeResize="0"/>
          <p:nvPr/>
        </p:nvPicPr>
        <p:blipFill>
          <a:blip r:embed="rId3">
            <a:alphaModFix/>
          </a:blip>
          <a:stretch>
            <a:fillRect/>
          </a:stretch>
        </p:blipFill>
        <p:spPr>
          <a:xfrm>
            <a:off x="152400" y="98650"/>
            <a:ext cx="8839201" cy="4016150"/>
          </a:xfrm>
          <a:prstGeom prst="rect">
            <a:avLst/>
          </a:prstGeom>
          <a:noFill/>
          <a:ln>
            <a:noFill/>
          </a:ln>
        </p:spPr>
      </p:pic>
      <p:sp>
        <p:nvSpPr>
          <p:cNvPr id="140" name="Google Shape;140;p27"/>
          <p:cNvSpPr txBox="1"/>
          <p:nvPr/>
        </p:nvSpPr>
        <p:spPr>
          <a:xfrm>
            <a:off x="4969700" y="4067825"/>
            <a:ext cx="40278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1B1C1D"/>
                </a:solidFill>
                <a:highlight>
                  <a:srgbClr val="FFFFFF"/>
                </a:highlight>
              </a:rPr>
              <a:t>High average temperatures suggests heat is a major stress factor.</a:t>
            </a:r>
            <a:endParaRPr i="1" sz="1200">
              <a:solidFill>
                <a:schemeClr val="dk2"/>
              </a:solidFill>
            </a:endParaRPr>
          </a:p>
        </p:txBody>
      </p:sp>
      <p:sp>
        <p:nvSpPr>
          <p:cNvPr id="141" name="Google Shape;141;p27"/>
          <p:cNvSpPr/>
          <p:nvPr/>
        </p:nvSpPr>
        <p:spPr>
          <a:xfrm rot="-540528">
            <a:off x="4934404" y="2571775"/>
            <a:ext cx="716539" cy="274868"/>
          </a:xfrm>
          <a:prstGeom prst="ellipse">
            <a:avLst/>
          </a:prstGeom>
          <a:no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7"/>
          <p:cNvSpPr txBox="1"/>
          <p:nvPr/>
        </p:nvSpPr>
        <p:spPr>
          <a:xfrm>
            <a:off x="554275" y="4067825"/>
            <a:ext cx="43632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1B1C1D"/>
                </a:solidFill>
                <a:highlight>
                  <a:srgbClr val="FFFFFF"/>
                </a:highlight>
              </a:rPr>
              <a:t>High rainfall suggests excessive rainfall might have been harmful </a:t>
            </a:r>
            <a:endParaRPr i="1" sz="1200">
              <a:solidFill>
                <a:schemeClr val="dk2"/>
              </a:solidFill>
            </a:endParaRPr>
          </a:p>
        </p:txBody>
      </p:sp>
      <p:sp>
        <p:nvSpPr>
          <p:cNvPr id="143" name="Google Shape;143;p27"/>
          <p:cNvSpPr txBox="1"/>
          <p:nvPr/>
        </p:nvSpPr>
        <p:spPr>
          <a:xfrm>
            <a:off x="272425" y="4619750"/>
            <a:ext cx="86664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solidFill>
                  <a:schemeClr val="dk1"/>
                </a:solidFill>
              </a:rPr>
              <a:t>Wheat (WH) and Gram (GM) appear to be more resilient to climate fluctuations than crops like Soybean (SB), Paddy (PA), and Cotton (CO)</a:t>
            </a:r>
            <a:endParaRPr b="1" i="1"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8"/>
          <p:cNvPicPr preferRelativeResize="0"/>
          <p:nvPr/>
        </p:nvPicPr>
        <p:blipFill>
          <a:blip r:embed="rId3">
            <a:alphaModFix/>
          </a:blip>
          <a:stretch>
            <a:fillRect/>
          </a:stretch>
        </p:blipFill>
        <p:spPr>
          <a:xfrm>
            <a:off x="923700" y="105425"/>
            <a:ext cx="7296600" cy="4514325"/>
          </a:xfrm>
          <a:prstGeom prst="rect">
            <a:avLst/>
          </a:prstGeom>
          <a:noFill/>
          <a:ln>
            <a:noFill/>
          </a:ln>
        </p:spPr>
      </p:pic>
      <p:sp>
        <p:nvSpPr>
          <p:cNvPr id="149" name="Google Shape;149;p28"/>
          <p:cNvSpPr/>
          <p:nvPr/>
        </p:nvSpPr>
        <p:spPr>
          <a:xfrm>
            <a:off x="4758075" y="779850"/>
            <a:ext cx="728100" cy="16911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150" name="Google Shape;150;p28"/>
          <p:cNvSpPr/>
          <p:nvPr/>
        </p:nvSpPr>
        <p:spPr>
          <a:xfrm>
            <a:off x="4758075" y="2794525"/>
            <a:ext cx="728100" cy="16911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151" name="Google Shape;151;p28"/>
          <p:cNvSpPr/>
          <p:nvPr/>
        </p:nvSpPr>
        <p:spPr>
          <a:xfrm>
            <a:off x="1364325" y="779850"/>
            <a:ext cx="728100" cy="1691100"/>
          </a:xfrm>
          <a:prstGeom prst="roundRect">
            <a:avLst>
              <a:gd fmla="val 16667" name="adj"/>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152" name="Google Shape;152;p28"/>
          <p:cNvSpPr/>
          <p:nvPr/>
        </p:nvSpPr>
        <p:spPr>
          <a:xfrm>
            <a:off x="1364325" y="2869875"/>
            <a:ext cx="728100" cy="1691100"/>
          </a:xfrm>
          <a:prstGeom prst="roundRect">
            <a:avLst>
              <a:gd fmla="val 16667" name="adj"/>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153" name="Google Shape;153;p28"/>
          <p:cNvSpPr txBox="1"/>
          <p:nvPr/>
        </p:nvSpPr>
        <p:spPr>
          <a:xfrm>
            <a:off x="1079100" y="4619750"/>
            <a:ext cx="7141200" cy="39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i="1" lang="en" sz="1100">
                <a:solidFill>
                  <a:schemeClr val="dk2"/>
                </a:solidFill>
              </a:rPr>
              <a:t>In 2019, with higher temperature and rainfall, SB and PA showed lower NDVI, while GM and WH remained more resilient with higher NDVI.</a:t>
            </a:r>
            <a:endParaRPr i="1" sz="1100">
              <a:solidFill>
                <a:schemeClr val="dk2"/>
              </a:solidFill>
            </a:endParaRPr>
          </a:p>
          <a:p>
            <a:pPr indent="0" lvl="0" marL="0" rtl="0" algn="ctr">
              <a:spcBef>
                <a:spcPts val="1200"/>
              </a:spcBef>
              <a:spcAft>
                <a:spcPts val="0"/>
              </a:spcAft>
              <a:buNone/>
            </a:pPr>
            <a:r>
              <a:t/>
            </a:r>
            <a:endParaRPr i="1" sz="11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9"/>
          <p:cNvPicPr preferRelativeResize="0"/>
          <p:nvPr/>
        </p:nvPicPr>
        <p:blipFill>
          <a:blip r:embed="rId3">
            <a:alphaModFix/>
          </a:blip>
          <a:stretch>
            <a:fillRect/>
          </a:stretch>
        </p:blipFill>
        <p:spPr>
          <a:xfrm>
            <a:off x="152400" y="234600"/>
            <a:ext cx="8839201" cy="4154504"/>
          </a:xfrm>
          <a:prstGeom prst="rect">
            <a:avLst/>
          </a:prstGeom>
          <a:noFill/>
          <a:ln>
            <a:noFill/>
          </a:ln>
        </p:spPr>
      </p:pic>
      <p:sp>
        <p:nvSpPr>
          <p:cNvPr id="159" name="Google Shape;159;p29"/>
          <p:cNvSpPr txBox="1"/>
          <p:nvPr/>
        </p:nvSpPr>
        <p:spPr>
          <a:xfrm>
            <a:off x="61025" y="4072000"/>
            <a:ext cx="2877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2"/>
                </a:solidFill>
              </a:rPr>
              <a:t>*</a:t>
            </a:r>
            <a:r>
              <a:rPr b="1" i="1" lang="en" sz="1200">
                <a:solidFill>
                  <a:schemeClr val="dk2"/>
                </a:solidFill>
              </a:rPr>
              <a:t>Observations </a:t>
            </a:r>
            <a:r>
              <a:rPr b="1" i="1" lang="en" sz="1200">
                <a:solidFill>
                  <a:schemeClr val="dk2"/>
                </a:solidFill>
              </a:rPr>
              <a:t> similar to MP</a:t>
            </a:r>
            <a:endParaRPr b="1" i="1" sz="1200">
              <a:solidFill>
                <a:schemeClr val="dk2"/>
              </a:solidFill>
            </a:endParaRPr>
          </a:p>
        </p:txBody>
      </p:sp>
      <p:sp>
        <p:nvSpPr>
          <p:cNvPr id="160" name="Google Shape;160;p29"/>
          <p:cNvSpPr txBox="1"/>
          <p:nvPr/>
        </p:nvSpPr>
        <p:spPr>
          <a:xfrm>
            <a:off x="648225" y="4514075"/>
            <a:ext cx="77154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300">
                <a:solidFill>
                  <a:schemeClr val="dk2"/>
                </a:solidFill>
              </a:rPr>
              <a:t>The overall pattern of a challenging 2019, a more favorable 2020, and a mixed period afterward is repeated in the data for Maharashtra.</a:t>
            </a:r>
            <a:endParaRPr i="1" sz="13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0"/>
          <p:cNvPicPr preferRelativeResize="0"/>
          <p:nvPr/>
        </p:nvPicPr>
        <p:blipFill>
          <a:blip r:embed="rId3">
            <a:alphaModFix/>
          </a:blip>
          <a:stretch>
            <a:fillRect/>
          </a:stretch>
        </p:blipFill>
        <p:spPr>
          <a:xfrm>
            <a:off x="153125" y="544625"/>
            <a:ext cx="4205925" cy="3029725"/>
          </a:xfrm>
          <a:prstGeom prst="rect">
            <a:avLst/>
          </a:prstGeom>
          <a:noFill/>
          <a:ln>
            <a:noFill/>
          </a:ln>
        </p:spPr>
      </p:pic>
      <p:pic>
        <p:nvPicPr>
          <p:cNvPr id="166" name="Google Shape;166;p30"/>
          <p:cNvPicPr preferRelativeResize="0"/>
          <p:nvPr/>
        </p:nvPicPr>
        <p:blipFill>
          <a:blip r:embed="rId4">
            <a:alphaModFix/>
          </a:blip>
          <a:stretch>
            <a:fillRect/>
          </a:stretch>
        </p:blipFill>
        <p:spPr>
          <a:xfrm>
            <a:off x="4721225" y="485900"/>
            <a:ext cx="4205924" cy="3088450"/>
          </a:xfrm>
          <a:prstGeom prst="rect">
            <a:avLst/>
          </a:prstGeom>
          <a:noFill/>
          <a:ln>
            <a:noFill/>
          </a:ln>
        </p:spPr>
      </p:pic>
      <p:sp>
        <p:nvSpPr>
          <p:cNvPr id="167" name="Google Shape;167;p30"/>
          <p:cNvSpPr txBox="1"/>
          <p:nvPr/>
        </p:nvSpPr>
        <p:spPr>
          <a:xfrm>
            <a:off x="284175" y="3750750"/>
            <a:ext cx="8549100" cy="481500"/>
          </a:xfrm>
          <a:prstGeom prst="rect">
            <a:avLst/>
          </a:prstGeom>
          <a:noFill/>
          <a:ln>
            <a:noFill/>
          </a:ln>
        </p:spPr>
        <p:txBody>
          <a:bodyPr anchorCtr="0" anchor="t" bIns="91425" lIns="91425" spcFirstLastPara="1" rIns="91425" wrap="square" tIns="91425">
            <a:noAutofit/>
          </a:bodyPr>
          <a:lstStyle/>
          <a:p>
            <a:pPr indent="-247650" lvl="0" marL="114300" rtl="0" algn="ctr">
              <a:spcBef>
                <a:spcPts val="0"/>
              </a:spcBef>
              <a:spcAft>
                <a:spcPts val="0"/>
              </a:spcAft>
              <a:buClr>
                <a:schemeClr val="dk2"/>
              </a:buClr>
              <a:buSzPts val="1200"/>
              <a:buChar char="●"/>
            </a:pPr>
            <a:r>
              <a:rPr i="1" lang="en" sz="1200">
                <a:solidFill>
                  <a:schemeClr val="dk2"/>
                </a:solidFill>
              </a:rPr>
              <a:t>Both Maharashtra and Madhya Pradesh experienced a significant and similar drop in crop health during 2019, indicating a shared vulnerability to that year's climate conditions.</a:t>
            </a:r>
            <a:endParaRPr i="1" sz="1200">
              <a:solidFill>
                <a:schemeClr val="dk2"/>
              </a:solidFill>
            </a:endParaRPr>
          </a:p>
          <a:p>
            <a:pPr indent="0" lvl="0" marL="457200" rtl="0" algn="ctr">
              <a:spcBef>
                <a:spcPts val="0"/>
              </a:spcBef>
              <a:spcAft>
                <a:spcPts val="0"/>
              </a:spcAft>
              <a:buNone/>
            </a:pPr>
            <a:r>
              <a:t/>
            </a:r>
            <a:endParaRPr i="1" sz="1200">
              <a:solidFill>
                <a:schemeClr val="dk2"/>
              </a:solidFill>
            </a:endParaRPr>
          </a:p>
        </p:txBody>
      </p:sp>
      <p:sp>
        <p:nvSpPr>
          <p:cNvPr id="168" name="Google Shape;168;p30"/>
          <p:cNvSpPr txBox="1"/>
          <p:nvPr/>
        </p:nvSpPr>
        <p:spPr>
          <a:xfrm>
            <a:off x="297450" y="4314450"/>
            <a:ext cx="8549100" cy="481500"/>
          </a:xfrm>
          <a:prstGeom prst="rect">
            <a:avLst/>
          </a:prstGeom>
          <a:noFill/>
          <a:ln>
            <a:noFill/>
          </a:ln>
        </p:spPr>
        <p:txBody>
          <a:bodyPr anchorCtr="0" anchor="t" bIns="91425" lIns="91425" spcFirstLastPara="1" rIns="91425" wrap="square" tIns="91425">
            <a:noAutofit/>
          </a:bodyPr>
          <a:lstStyle/>
          <a:p>
            <a:pPr indent="-247650" lvl="0" marL="114300" rtl="0" algn="ctr">
              <a:spcBef>
                <a:spcPts val="0"/>
              </a:spcBef>
              <a:spcAft>
                <a:spcPts val="0"/>
              </a:spcAft>
              <a:buClr>
                <a:schemeClr val="dk2"/>
              </a:buClr>
              <a:buSzPts val="1200"/>
              <a:buChar char="●"/>
            </a:pPr>
            <a:r>
              <a:rPr i="1" lang="en" sz="1200">
                <a:solidFill>
                  <a:schemeClr val="dk2"/>
                </a:solidFill>
              </a:rPr>
              <a:t>While Madhya Pradesh crops showed signs of recovery and stability in later years, Maharashtra's crops seemed to face more consistent stress</a:t>
            </a:r>
            <a:endParaRPr i="1" sz="1200">
              <a:solidFill>
                <a:schemeClr val="dk2"/>
              </a:solidFill>
            </a:endParaRPr>
          </a:p>
          <a:p>
            <a:pPr indent="0" lvl="0" marL="457200" rtl="0" algn="ctr">
              <a:spcBef>
                <a:spcPts val="0"/>
              </a:spcBef>
              <a:spcAft>
                <a:spcPts val="0"/>
              </a:spcAft>
              <a:buNone/>
            </a:pPr>
            <a:r>
              <a:t/>
            </a:r>
            <a:endParaRPr i="1" sz="1200">
              <a:solidFill>
                <a:schemeClr val="dk2"/>
              </a:solidFill>
            </a:endParaRPr>
          </a:p>
        </p:txBody>
      </p:sp>
      <p:sp>
        <p:nvSpPr>
          <p:cNvPr id="169" name="Google Shape;169;p30"/>
          <p:cNvSpPr/>
          <p:nvPr/>
        </p:nvSpPr>
        <p:spPr>
          <a:xfrm rot="-772688">
            <a:off x="4817167" y="2470670"/>
            <a:ext cx="763197" cy="375449"/>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30"/>
          <p:cNvSpPr/>
          <p:nvPr/>
        </p:nvSpPr>
        <p:spPr>
          <a:xfrm rot="-772688">
            <a:off x="424967" y="2470670"/>
            <a:ext cx="763197" cy="375449"/>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30"/>
          <p:cNvSpPr/>
          <p:nvPr/>
        </p:nvSpPr>
        <p:spPr>
          <a:xfrm>
            <a:off x="2527125" y="1677750"/>
            <a:ext cx="493200" cy="610800"/>
          </a:xfrm>
          <a:prstGeom prst="triangle">
            <a:avLst>
              <a:gd fmla="val 50000"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1"/>
          <p:cNvPicPr preferRelativeResize="0"/>
          <p:nvPr/>
        </p:nvPicPr>
        <p:blipFill>
          <a:blip r:embed="rId3">
            <a:alphaModFix/>
          </a:blip>
          <a:stretch>
            <a:fillRect/>
          </a:stretch>
        </p:blipFill>
        <p:spPr>
          <a:xfrm>
            <a:off x="0" y="0"/>
            <a:ext cx="5441449" cy="2506000"/>
          </a:xfrm>
          <a:prstGeom prst="rect">
            <a:avLst/>
          </a:prstGeom>
          <a:noFill/>
          <a:ln>
            <a:noFill/>
          </a:ln>
        </p:spPr>
      </p:pic>
      <p:pic>
        <p:nvPicPr>
          <p:cNvPr id="177" name="Google Shape;177;p31"/>
          <p:cNvPicPr preferRelativeResize="0"/>
          <p:nvPr/>
        </p:nvPicPr>
        <p:blipFill>
          <a:blip r:embed="rId4">
            <a:alphaModFix/>
          </a:blip>
          <a:stretch>
            <a:fillRect/>
          </a:stretch>
        </p:blipFill>
        <p:spPr>
          <a:xfrm>
            <a:off x="0" y="2571750"/>
            <a:ext cx="5441449" cy="2506000"/>
          </a:xfrm>
          <a:prstGeom prst="rect">
            <a:avLst/>
          </a:prstGeom>
          <a:noFill/>
          <a:ln>
            <a:noFill/>
          </a:ln>
        </p:spPr>
      </p:pic>
      <p:sp>
        <p:nvSpPr>
          <p:cNvPr id="178" name="Google Shape;178;p31"/>
          <p:cNvSpPr txBox="1"/>
          <p:nvPr/>
        </p:nvSpPr>
        <p:spPr>
          <a:xfrm>
            <a:off x="5621600" y="826700"/>
            <a:ext cx="32763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2"/>
                </a:solidFill>
              </a:rPr>
              <a:t>The profits and losses for different crops vary wildly year-to-year</a:t>
            </a:r>
            <a:endParaRPr i="1" sz="1200">
              <a:solidFill>
                <a:schemeClr val="dk2"/>
              </a:solidFill>
            </a:endParaRPr>
          </a:p>
        </p:txBody>
      </p:sp>
      <p:sp>
        <p:nvSpPr>
          <p:cNvPr id="179" name="Google Shape;179;p31"/>
          <p:cNvSpPr txBox="1"/>
          <p:nvPr/>
        </p:nvSpPr>
        <p:spPr>
          <a:xfrm>
            <a:off x="5674300" y="3490050"/>
            <a:ext cx="32763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2"/>
                </a:solidFill>
              </a:rPr>
              <a:t>Profits and losses for certain crops are more predictable. Crops like Paddy and Wheat consistently show significant profits in good years, such as 2020 and 2023.</a:t>
            </a:r>
            <a:endParaRPr i="1" sz="1200">
              <a:solidFill>
                <a:schemeClr val="dk2"/>
              </a:solidFill>
            </a:endParaRPr>
          </a:p>
        </p:txBody>
      </p:sp>
      <p:sp>
        <p:nvSpPr>
          <p:cNvPr id="180" name="Google Shape;180;p31"/>
          <p:cNvSpPr txBox="1"/>
          <p:nvPr/>
        </p:nvSpPr>
        <p:spPr>
          <a:xfrm>
            <a:off x="5498150" y="2225275"/>
            <a:ext cx="35232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solidFill>
                  <a:schemeClr val="dk2"/>
                </a:solidFill>
              </a:rPr>
              <a:t>Both states experienced widespread losses in 2019, with nearly all crops showing a negative financial impact.</a:t>
            </a:r>
            <a:endParaRPr b="1" i="1"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Cleaning Strategy for climate data</a:t>
            </a:r>
            <a:endParaRPr b="1"/>
          </a:p>
        </p:txBody>
      </p:sp>
      <p:sp>
        <p:nvSpPr>
          <p:cNvPr id="61" name="Google Shape;61;p14"/>
          <p:cNvSpPr txBox="1"/>
          <p:nvPr>
            <p:ph idx="1" type="body"/>
          </p:nvPr>
        </p:nvSpPr>
        <p:spPr>
          <a:xfrm>
            <a:off x="311700" y="1152475"/>
            <a:ext cx="8520600" cy="37023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Source: </a:t>
            </a:r>
            <a:r>
              <a:rPr lang="en" sz="1200" u="sng">
                <a:solidFill>
                  <a:schemeClr val="hlink"/>
                </a:solidFill>
                <a:hlinkClick r:id="rId3"/>
              </a:rPr>
              <a:t>case_study_ds</a:t>
            </a:r>
            <a:r>
              <a:rPr lang="en" sz="1200">
                <a:solidFill>
                  <a:schemeClr val="dk1"/>
                </a:solidFill>
              </a:rPr>
              <a:t> </a:t>
            </a:r>
            <a:r>
              <a:rPr lang="en" sz="1200">
                <a:solidFill>
                  <a:schemeClr val="dk1"/>
                </a:solidFill>
              </a:rPr>
              <a:t>(Provided in problem statement</a:t>
            </a:r>
            <a:r>
              <a:rPr lang="en" sz="1200">
                <a:solidFill>
                  <a:schemeClr val="dk1"/>
                </a:solidFill>
              </a:rPr>
              <a:t>)</a:t>
            </a:r>
            <a:r>
              <a:rPr lang="en"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Outlier Removal (IQR method)</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Removed extreme values in temperature (</a:t>
            </a:r>
            <a:r>
              <a:rPr lang="en" sz="1200">
                <a:solidFill>
                  <a:schemeClr val="dk1"/>
                </a:solidFill>
                <a:latin typeface="Roboto Mono"/>
                <a:ea typeface="Roboto Mono"/>
                <a:cs typeface="Roboto Mono"/>
                <a:sym typeface="Roboto Mono"/>
              </a:rPr>
              <a:t>mean</a:t>
            </a:r>
            <a:r>
              <a:rPr lang="en" sz="1200">
                <a:solidFill>
                  <a:schemeClr val="dk1"/>
                </a:solidFill>
              </a:rPr>
              <a:t>, </a:t>
            </a:r>
            <a:r>
              <a:rPr lang="en" sz="1200">
                <a:solidFill>
                  <a:schemeClr val="dk1"/>
                </a:solidFill>
                <a:latin typeface="Roboto Mono"/>
                <a:ea typeface="Roboto Mono"/>
                <a:cs typeface="Roboto Mono"/>
                <a:sym typeface="Roboto Mono"/>
              </a:rPr>
              <a:t>min</a:t>
            </a:r>
            <a:r>
              <a:rPr lang="en" sz="1200">
                <a:solidFill>
                  <a:schemeClr val="dk1"/>
                </a:solidFill>
              </a:rPr>
              <a:t>, </a:t>
            </a:r>
            <a:r>
              <a:rPr lang="en" sz="1200">
                <a:solidFill>
                  <a:schemeClr val="dk1"/>
                </a:solidFill>
                <a:latin typeface="Roboto Mono"/>
                <a:ea typeface="Roboto Mono"/>
                <a:cs typeface="Roboto Mono"/>
                <a:sym typeface="Roboto Mono"/>
              </a:rPr>
              <a:t>max</a:t>
            </a:r>
            <a:r>
              <a:rPr lang="en" sz="1200">
                <a:solidFill>
                  <a:schemeClr val="dk1"/>
                </a:solidFill>
              </a:rPr>
              <a:t>) using Interquartile Range (20th–80th percentile) to avoid bias from abnormal spikes.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Gap Filling &amp; Seasonal Smoothing</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Filled missing dates to maintain continuous daily records.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Applied rolling mean smoothing and interpolation for temperature series.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Rainfall Imputation</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Forward-fill and backward-fill for missing rainfall values.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Applied median smoothing to remove short-term anomalies.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District-Level Aggregation</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Aggregated daily district-level medians for both temperature and rainfall.</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Merged temperature and rainfall into a single cleaned dataset for each district.</a:t>
            </a:r>
            <a:endParaRPr sz="1200">
              <a:solidFill>
                <a:schemeClr val="dk1"/>
              </a:solidFill>
            </a:endParaRPr>
          </a:p>
          <a:p>
            <a:pPr indent="0" lvl="0" marL="457200" rtl="0" algn="l">
              <a:spcBef>
                <a:spcPts val="1200"/>
              </a:spcBef>
              <a:spcAft>
                <a:spcPts val="1200"/>
              </a:spcAft>
              <a:buNone/>
            </a:pPr>
            <a:r>
              <a:t/>
            </a:r>
            <a:endParaRPr sz="1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221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Infrastructure and Technology Assessment</a:t>
            </a:r>
            <a:endParaRPr b="1"/>
          </a:p>
        </p:txBody>
      </p:sp>
      <p:sp>
        <p:nvSpPr>
          <p:cNvPr id="186" name="Google Shape;186;p32"/>
          <p:cNvSpPr txBox="1"/>
          <p:nvPr>
            <p:ph idx="1" type="body"/>
          </p:nvPr>
        </p:nvSpPr>
        <p:spPr>
          <a:xfrm>
            <a:off x="311700" y="955900"/>
            <a:ext cx="8520600" cy="3945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Farmers can be informed about rain and heat for their area. This lets them change their plans, like when to plant or pick crops, to avoid big losses from bad weather.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Tools like satellites and drones let farmers check on crop health and soil moisture from a distance. This helps them know exactly where to apply water or fertilizer, which saves money and leads to better harvests.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Advanced water management systems help farmers grow crops even when rainfall is low. They work by using water more efficiently, delivering it right to the plant's roots and ensuring that crops have enough to survive dry periods.</a:t>
            </a:r>
            <a:endParaRPr sz="16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221900"/>
            <a:ext cx="8520600" cy="5727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 sz="2500">
                <a:latin typeface="Manrope"/>
                <a:ea typeface="Manrope"/>
                <a:cs typeface="Manrope"/>
                <a:sym typeface="Manrope"/>
              </a:rPr>
              <a:t>Government Policies and Support Programs</a:t>
            </a:r>
            <a:endParaRPr b="1" sz="2500"/>
          </a:p>
        </p:txBody>
      </p:sp>
      <p:sp>
        <p:nvSpPr>
          <p:cNvPr id="192" name="Google Shape;192;p33"/>
          <p:cNvSpPr txBox="1"/>
          <p:nvPr>
            <p:ph idx="1" type="body"/>
          </p:nvPr>
        </p:nvSpPr>
        <p:spPr>
          <a:xfrm>
            <a:off x="311700" y="955900"/>
            <a:ext cx="8520600" cy="3945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a:solidFill>
                  <a:schemeClr val="dk1"/>
                </a:solidFill>
              </a:rPr>
              <a:t>Crop Insurance (PMFBY):</a:t>
            </a:r>
            <a:r>
              <a:rPr lang="en" sz="1600">
                <a:solidFill>
                  <a:schemeClr val="dk1"/>
                </a:solidFill>
              </a:rPr>
              <a:t> This plan pays farmers when they lose crops to natural disasters. It's meant to protect them financially, but some farmers find it hard to enroll, and payments can be slow.</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Water Management (PMKSY):</a:t>
            </a:r>
            <a:r>
              <a:rPr lang="en" sz="1600">
                <a:solidFill>
                  <a:schemeClr val="dk1"/>
                </a:solidFill>
              </a:rPr>
              <a:t> This program helps farmers get water to their fields by promoting new irrigation systems. It works well where it's used, but not all farmers know about it or have access to it.</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Sustainable Farming (NMSA):</a:t>
            </a:r>
            <a:r>
              <a:rPr lang="en" sz="1600">
                <a:solidFill>
                  <a:schemeClr val="dk1"/>
                </a:solidFill>
              </a:rPr>
              <a:t> This initiative supports research and better farming methods to help farms handle climate change. Its goals are good, but it's often a long-term effort, so it's hard to see immediate results.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Minimum Price Guarantee (MSP):</a:t>
            </a:r>
            <a:r>
              <a:rPr lang="en" sz="1600">
                <a:solidFill>
                  <a:schemeClr val="dk1"/>
                </a:solidFill>
              </a:rPr>
              <a:t> This policy guarantees a basic price for a few crops, giving farmers a stable income. It helps them feel more secure, but it doesn't cover all crops and isn't available to every farmer.</a:t>
            </a:r>
            <a:endParaRPr sz="1600">
              <a:solidFill>
                <a:schemeClr val="dk1"/>
              </a:solidFill>
            </a:endParaRPr>
          </a:p>
          <a:p>
            <a:pPr indent="0" lvl="0" marL="457200" rtl="0" algn="l">
              <a:spcBef>
                <a:spcPts val="1200"/>
              </a:spcBef>
              <a:spcAft>
                <a:spcPts val="1200"/>
              </a:spcAft>
              <a:buNone/>
            </a:pPr>
            <a:r>
              <a:t/>
            </a:r>
            <a:endParaRPr sz="16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 sz="2500">
                <a:latin typeface="Manrope"/>
                <a:ea typeface="Manrope"/>
                <a:cs typeface="Manrope"/>
                <a:sym typeface="Manrope"/>
              </a:rPr>
              <a:t>Recommendations</a:t>
            </a:r>
            <a:endParaRPr b="1" sz="2500"/>
          </a:p>
        </p:txBody>
      </p:sp>
      <p:sp>
        <p:nvSpPr>
          <p:cNvPr id="198" name="Google Shape;19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Early Warning Systems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Enhance weather and satellite data systems to send farmers real-time alerts for climate risks like heat waves. This will allow them to take proactive measures, minimizing crop damage and financial loss.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Promote Resilient Crops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Encourage farmers to plant crops like Wheat and Gram, which show more stable performance and resilience to climate stress, while reducing their reliance on more susceptible crops like Soybean and Cotton, especially in volatile regions like Maharashtra.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Reform Government Policies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Streamline government support programs, such as crop insurance and water management schemes, to make them more accessible and effective for all farmers, ensuring they can better recover from climate shocks.</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70400" y="2171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t>Climate Data Analysis</a:t>
            </a:r>
            <a:endParaRPr b="1" sz="27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Madhya Pradesh</a:t>
            </a:r>
            <a:endParaRPr b="1"/>
          </a:p>
        </p:txBody>
      </p:sp>
      <p:pic>
        <p:nvPicPr>
          <p:cNvPr id="72" name="Google Shape;72;p16" title="madhya-pradesh_district_temp_rain_monthly.gif"/>
          <p:cNvPicPr preferRelativeResize="0"/>
          <p:nvPr/>
        </p:nvPicPr>
        <p:blipFill>
          <a:blip r:embed="rId3">
            <a:alphaModFix/>
          </a:blip>
          <a:stretch>
            <a:fillRect/>
          </a:stretch>
        </p:blipFill>
        <p:spPr>
          <a:xfrm>
            <a:off x="1561900" y="1046438"/>
            <a:ext cx="6020201" cy="3514251"/>
          </a:xfrm>
          <a:prstGeom prst="rect">
            <a:avLst/>
          </a:prstGeom>
          <a:noFill/>
          <a:ln>
            <a:noFill/>
          </a:ln>
        </p:spPr>
      </p:pic>
      <p:sp>
        <p:nvSpPr>
          <p:cNvPr id="73" name="Google Shape;73;p16"/>
          <p:cNvSpPr txBox="1"/>
          <p:nvPr/>
        </p:nvSpPr>
        <p:spPr>
          <a:xfrm>
            <a:off x="542550" y="4589400"/>
            <a:ext cx="8220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2"/>
                </a:solidFill>
              </a:rPr>
              <a:t>Animated visualization of temperature and precipitation trends (2019–2024) for Madhya pradesh highlighting fluctuations, anomalies, and emerging climate patterns.</a:t>
            </a:r>
            <a:endParaRPr i="1"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473475" y="152400"/>
            <a:ext cx="7982489"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526075" y="98900"/>
            <a:ext cx="8091838"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INSIGHTS</a:t>
            </a:r>
            <a:endParaRPr b="1"/>
          </a:p>
        </p:txBody>
      </p:sp>
      <p:sp>
        <p:nvSpPr>
          <p:cNvPr id="89" name="Google Shape;8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b="1" lang="en" sz="1500">
                <a:solidFill>
                  <a:schemeClr val="dk1"/>
                </a:solidFill>
              </a:rPr>
              <a:t>Temperature Variation</a:t>
            </a:r>
            <a:endParaRPr b="1"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2019 and 2022 emerge as relatively warmer years, with multiple districts showing higher-than-average temperatures compared to surrounding years.</a:t>
            </a:r>
            <a:endParaRPr sz="1500">
              <a:solidFill>
                <a:schemeClr val="dk1"/>
              </a:solidFill>
            </a:endParaRPr>
          </a:p>
          <a:p>
            <a:pPr indent="-323850" lvl="1" marL="914400" rtl="0" algn="l">
              <a:spcBef>
                <a:spcPts val="0"/>
              </a:spcBef>
              <a:spcAft>
                <a:spcPts val="0"/>
              </a:spcAft>
              <a:buClr>
                <a:schemeClr val="dk1"/>
              </a:buClr>
              <a:buSzPts val="1500"/>
              <a:buFont typeface="Roboto"/>
              <a:buChar char="○"/>
            </a:pPr>
            <a:r>
              <a:rPr lang="en" sz="1500">
                <a:solidFill>
                  <a:schemeClr val="dk1"/>
                </a:solidFill>
                <a:highlight>
                  <a:srgbClr val="FFFFFF"/>
                </a:highlight>
                <a:latin typeface="Roboto"/>
                <a:ea typeface="Roboto"/>
                <a:cs typeface="Roboto"/>
                <a:sym typeface="Roboto"/>
              </a:rPr>
              <a:t>Districts like Bhopal, Indore, Gwalior, Jabalpur and Sagar exhibit a slight but steady increase in temperatures from 2020 to 2023.</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Rainfall Trends</a:t>
            </a:r>
            <a:endParaRPr b="1"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latin typeface="Roboto"/>
                <a:ea typeface="Roboto"/>
                <a:cs typeface="Roboto"/>
                <a:sym typeface="Roboto"/>
              </a:rPr>
              <a:t>A sharp decline in rainfall is evident in 2021 across nearly all districts.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latin typeface="Roboto"/>
                <a:ea typeface="Roboto"/>
                <a:cs typeface="Roboto"/>
                <a:sym typeface="Roboto"/>
              </a:rPr>
              <a:t>Districts like Balaghat and Mandla show extreme fluctuations.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latin typeface="Roboto"/>
                <a:ea typeface="Roboto"/>
                <a:cs typeface="Roboto"/>
                <a:sym typeface="Roboto"/>
              </a:rPr>
              <a:t>Districts like Hoshangabad, Harda and Chhindwara consistently received higher rainfall (50+ mm) compared to others, even in drier years like 2021</a:t>
            </a:r>
            <a:endParaRPr sz="1500">
              <a:solidFill>
                <a:schemeClr val="dk1"/>
              </a:solidFill>
            </a:endParaRPr>
          </a:p>
          <a:p>
            <a:pPr indent="0" lvl="0" marL="914400" rtl="0" algn="l">
              <a:spcBef>
                <a:spcPts val="1200"/>
              </a:spcBef>
              <a:spcAft>
                <a:spcPts val="1200"/>
              </a:spcAft>
              <a:buNone/>
            </a:pPr>
            <a:r>
              <a:t/>
            </a:r>
            <a:endParaRPr b="1" sz="1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MAHARASHTRA</a:t>
            </a:r>
            <a:endParaRPr b="1"/>
          </a:p>
        </p:txBody>
      </p:sp>
      <p:pic>
        <p:nvPicPr>
          <p:cNvPr id="95" name="Google Shape;95;p20" title="MAHARASHTRA_district_temp_rain_monthly.gif"/>
          <p:cNvPicPr preferRelativeResize="0"/>
          <p:nvPr/>
        </p:nvPicPr>
        <p:blipFill>
          <a:blip r:embed="rId3">
            <a:alphaModFix/>
          </a:blip>
          <a:stretch>
            <a:fillRect/>
          </a:stretch>
        </p:blipFill>
        <p:spPr>
          <a:xfrm>
            <a:off x="1649975" y="900050"/>
            <a:ext cx="5844049" cy="3790151"/>
          </a:xfrm>
          <a:prstGeom prst="rect">
            <a:avLst/>
          </a:prstGeom>
          <a:noFill/>
          <a:ln>
            <a:noFill/>
          </a:ln>
        </p:spPr>
      </p:pic>
      <p:sp>
        <p:nvSpPr>
          <p:cNvPr id="96" name="Google Shape;96;p20"/>
          <p:cNvSpPr txBox="1"/>
          <p:nvPr/>
        </p:nvSpPr>
        <p:spPr>
          <a:xfrm>
            <a:off x="518100" y="4631475"/>
            <a:ext cx="83142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2"/>
                </a:solidFill>
              </a:rPr>
              <a:t>Animated visualization of temperature and precipitation trends (2019–2024) for </a:t>
            </a:r>
            <a:r>
              <a:rPr i="1" lang="en" sz="1200">
                <a:solidFill>
                  <a:schemeClr val="dk2"/>
                </a:solidFill>
              </a:rPr>
              <a:t>Maharashtra </a:t>
            </a:r>
            <a:r>
              <a:rPr i="1" lang="en" sz="1200">
                <a:solidFill>
                  <a:schemeClr val="dk2"/>
                </a:solidFill>
              </a:rPr>
              <a:t>highlighting fluctuations, anomalies, and emerging climate patterns.</a:t>
            </a:r>
            <a:endParaRPr i="1" sz="12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244436" y="0"/>
            <a:ext cx="855796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